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9144000" cy="6858000" type="screen4x3"/>
  <p:notesSz cx="6858000" cy="987425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7" d="100"/>
          <a:sy n="87" d="100"/>
        </p:scale>
        <p:origin x="-2400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0A887D8-8378-4268-A30A-FC6E2F44C2D8}" type="datetimeFigureOut">
              <a:rPr lang="hu-HU" smtClean="0"/>
              <a:t>2026. 03. 16.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EF137E7-AA10-4E8E-B41A-EC337E27DBD8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75500">
              <a:srgbClr val="DF2D75"/>
            </a:gs>
            <a:gs pos="73000">
              <a:srgbClr val="F952A0"/>
            </a:gs>
            <a:gs pos="82000">
              <a:srgbClr val="C50849"/>
            </a:gs>
            <a:gs pos="90000">
              <a:srgbClr val="B43E85"/>
            </a:gs>
            <a:gs pos="100000">
              <a:srgbClr val="F8B04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638672" cy="5400600"/>
          </a:xfrm>
        </p:spPr>
        <p:txBody>
          <a:bodyPr>
            <a:noAutofit/>
          </a:bodyPr>
          <a:lstStyle/>
          <a:p>
            <a:pPr algn="l"/>
            <a:r>
              <a:rPr lang="hu-HU" sz="1500" dirty="0" smtClean="0"/>
              <a:t>	A </a:t>
            </a:r>
            <a:r>
              <a:rPr lang="hu-HU" sz="2400" dirty="0" smtClean="0"/>
              <a:t>2026-2027</a:t>
            </a:r>
            <a:r>
              <a:rPr lang="hu-HU" sz="1500" dirty="0" smtClean="0"/>
              <a:t>-es TANÉVRE az előkészítő osztályba a beiratkozás </a:t>
            </a:r>
            <a:r>
              <a:rPr lang="hu-HU" sz="1500" dirty="0"/>
              <a:t>az </a:t>
            </a:r>
            <a:r>
              <a:rPr lang="hu-HU" sz="1500" dirty="0" smtClean="0"/>
              <a:t>első szakaszban </a:t>
            </a:r>
            <a:r>
              <a:rPr lang="hu-HU" sz="1500" b="1" dirty="0" smtClean="0">
                <a:solidFill>
                  <a:schemeClr val="tx1"/>
                </a:solidFill>
              </a:rPr>
              <a:t>202</a:t>
            </a:r>
            <a:r>
              <a:rPr lang="hu-HU" sz="1500" b="1" dirty="0">
                <a:solidFill>
                  <a:schemeClr val="tx1"/>
                </a:solidFill>
              </a:rPr>
              <a:t>6</a:t>
            </a:r>
            <a:r>
              <a:rPr lang="hu-HU" sz="1500" b="1" dirty="0" smtClean="0">
                <a:solidFill>
                  <a:schemeClr val="tx1"/>
                </a:solidFill>
              </a:rPr>
              <a:t>.  március </a:t>
            </a:r>
            <a:r>
              <a:rPr lang="hu-HU" sz="1500" b="1" dirty="0">
                <a:solidFill>
                  <a:schemeClr val="tx1"/>
                </a:solidFill>
              </a:rPr>
              <a:t>3</a:t>
            </a:r>
            <a:r>
              <a:rPr lang="hu-HU" sz="1500" b="1" dirty="0" smtClean="0">
                <a:solidFill>
                  <a:schemeClr val="tx1"/>
                </a:solidFill>
              </a:rPr>
              <a:t>1- május </a:t>
            </a:r>
            <a:r>
              <a:rPr lang="hu-HU" sz="1500" b="1" dirty="0">
                <a:solidFill>
                  <a:schemeClr val="tx1"/>
                </a:solidFill>
              </a:rPr>
              <a:t>6</a:t>
            </a:r>
            <a:r>
              <a:rPr lang="hu-HU" sz="1500" b="1" dirty="0" smtClean="0">
                <a:solidFill>
                  <a:schemeClr val="tx1"/>
                </a:solidFill>
              </a:rPr>
              <a:t> </a:t>
            </a:r>
            <a:r>
              <a:rPr lang="hu-HU" sz="1500" dirty="0" smtClean="0"/>
              <a:t>között történik.</a:t>
            </a:r>
          </a:p>
          <a:p>
            <a:pPr algn="l"/>
            <a:r>
              <a:rPr lang="hu-HU" sz="1500" dirty="0" smtClean="0"/>
              <a:t>A </a:t>
            </a:r>
            <a:r>
              <a:rPr lang="hu-HU" sz="1500" dirty="0" err="1"/>
              <a:t>f</a:t>
            </a:r>
            <a:r>
              <a:rPr lang="hu-HU" sz="1500" dirty="0" err="1" smtClean="0"/>
              <a:t>elsőboldogfalvi</a:t>
            </a:r>
            <a:r>
              <a:rPr lang="hu-HU" sz="1500" dirty="0" smtClean="0"/>
              <a:t> </a:t>
            </a:r>
            <a:r>
              <a:rPr lang="hu-HU" sz="1500" dirty="0"/>
              <a:t> </a:t>
            </a:r>
            <a:r>
              <a:rPr lang="hu-HU" sz="1500" dirty="0" smtClean="0"/>
              <a:t>Fülöp Áron </a:t>
            </a:r>
            <a:r>
              <a:rPr lang="hu-HU" sz="1500" dirty="0"/>
              <a:t>Á</a:t>
            </a:r>
            <a:r>
              <a:rPr lang="hu-HU" sz="1500" dirty="0" smtClean="0"/>
              <a:t>ltalános </a:t>
            </a:r>
            <a:r>
              <a:rPr lang="hu-HU" sz="1500" dirty="0"/>
              <a:t>Iskola </a:t>
            </a:r>
            <a:r>
              <a:rPr lang="hu-HU" sz="1500" dirty="0" smtClean="0"/>
              <a:t>öt helységben </a:t>
            </a:r>
            <a:r>
              <a:rPr lang="hu-HU" sz="1500" dirty="0"/>
              <a:t>indít előkészítő </a:t>
            </a:r>
            <a:r>
              <a:rPr lang="hu-HU" sz="1500" dirty="0" smtClean="0"/>
              <a:t>osztályt</a:t>
            </a:r>
            <a:r>
              <a:rPr lang="hu-HU" sz="15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1500" b="1" dirty="0" smtClean="0">
                <a:solidFill>
                  <a:schemeClr val="tx1"/>
                </a:solidFill>
              </a:rPr>
              <a:t> </a:t>
            </a:r>
            <a:r>
              <a:rPr lang="hu-HU" sz="1500" b="1" dirty="0" err="1" smtClean="0">
                <a:solidFill>
                  <a:schemeClr val="tx1"/>
                </a:solidFill>
              </a:rPr>
              <a:t>Felsőboldogfalva</a:t>
            </a:r>
            <a:r>
              <a:rPr lang="hu-HU" sz="1500" b="1" dirty="0" smtClean="0">
                <a:solidFill>
                  <a:schemeClr val="tx1"/>
                </a:solidFill>
              </a:rPr>
              <a:t> </a:t>
            </a:r>
            <a:r>
              <a:rPr lang="hu-HU" sz="1500" dirty="0" smtClean="0">
                <a:solidFill>
                  <a:schemeClr val="tx1"/>
                </a:solidFill>
              </a:rPr>
              <a:t>(22)</a:t>
            </a:r>
            <a:r>
              <a:rPr lang="hu-HU" sz="1500" b="1" dirty="0" smtClean="0">
                <a:solidFill>
                  <a:schemeClr val="tx1"/>
                </a:solidFill>
              </a:rPr>
              <a:t>, Lengyelfalva</a:t>
            </a:r>
            <a:r>
              <a:rPr lang="en-US" sz="1500" b="1" dirty="0" smtClean="0">
                <a:solidFill>
                  <a:schemeClr val="tx1"/>
                </a:solidFill>
              </a:rPr>
              <a:t> </a:t>
            </a:r>
            <a:r>
              <a:rPr lang="hu-HU" sz="1500" b="1" dirty="0" smtClean="0">
                <a:solidFill>
                  <a:schemeClr val="tx1"/>
                </a:solidFill>
              </a:rPr>
              <a:t>(Waldorf </a:t>
            </a:r>
            <a:r>
              <a:rPr lang="hu-HU" sz="1500" dirty="0" smtClean="0">
                <a:solidFill>
                  <a:schemeClr val="tx1"/>
                </a:solidFill>
              </a:rPr>
              <a:t>24</a:t>
            </a:r>
            <a:r>
              <a:rPr lang="hu-HU" sz="1500" b="1" dirty="0" smtClean="0">
                <a:solidFill>
                  <a:schemeClr val="tx1"/>
                </a:solidFill>
              </a:rPr>
              <a:t>), Bikafalva (4),</a:t>
            </a:r>
            <a:r>
              <a:rPr lang="hu-HU" sz="1500" b="1" dirty="0" err="1" smtClean="0">
                <a:solidFill>
                  <a:schemeClr val="tx1"/>
                </a:solidFill>
              </a:rPr>
              <a:t>Hodgya</a:t>
            </a:r>
            <a:r>
              <a:rPr lang="hu-HU" sz="1500" b="1" dirty="0" smtClean="0">
                <a:solidFill>
                  <a:schemeClr val="tx1"/>
                </a:solidFill>
              </a:rPr>
              <a:t> </a:t>
            </a:r>
            <a:r>
              <a:rPr lang="hu-HU" sz="1500" dirty="0" smtClean="0">
                <a:solidFill>
                  <a:schemeClr val="tx1"/>
                </a:solidFill>
              </a:rPr>
              <a:t>(</a:t>
            </a:r>
            <a:r>
              <a:rPr lang="hu-HU" sz="1500" dirty="0">
                <a:solidFill>
                  <a:schemeClr val="tx1"/>
                </a:solidFill>
              </a:rPr>
              <a:t>8</a:t>
            </a:r>
            <a:r>
              <a:rPr lang="hu-HU" sz="1500" dirty="0" smtClean="0">
                <a:solidFill>
                  <a:schemeClr val="tx1"/>
                </a:solidFill>
              </a:rPr>
              <a:t>) </a:t>
            </a:r>
            <a:endParaRPr lang="hu-HU" sz="1500" b="1" dirty="0">
              <a:solidFill>
                <a:schemeClr val="tx1"/>
              </a:solidFill>
            </a:endParaRPr>
          </a:p>
          <a:p>
            <a:pPr algn="l"/>
            <a:r>
              <a:rPr lang="hu-HU" sz="1200" dirty="0" smtClean="0"/>
              <a:t>A </a:t>
            </a:r>
            <a:r>
              <a:rPr lang="hu-HU" sz="1200" dirty="0"/>
              <a:t>beiratkozás a szülő részéről személyesen a titkárságon történik, a beiratkozási típusnyomtatvány </a:t>
            </a:r>
            <a:r>
              <a:rPr lang="hu-HU" sz="1200" dirty="0" smtClean="0"/>
              <a:t>kitöltésével.</a:t>
            </a:r>
            <a:r>
              <a:rPr lang="ro-RO" sz="1200" dirty="0"/>
              <a:t>  </a:t>
            </a:r>
            <a:r>
              <a:rPr lang="ro-RO" sz="1200" dirty="0">
                <a:solidFill>
                  <a:srgbClr val="FF0000"/>
                </a:solidFill>
              </a:rPr>
              <a:t> </a:t>
            </a:r>
            <a:r>
              <a:rPr lang="ro-RO" sz="1200" dirty="0" smtClean="0">
                <a:solidFill>
                  <a:srgbClr val="FF0000"/>
                </a:solidFill>
              </a:rPr>
              <a:t>Szükséges iratok</a:t>
            </a:r>
            <a:r>
              <a:rPr lang="en-US" sz="1200" dirty="0" smtClean="0">
                <a:solidFill>
                  <a:srgbClr val="FF0000"/>
                </a:solidFill>
              </a:rPr>
              <a:t>:</a:t>
            </a:r>
            <a:r>
              <a:rPr lang="ro-RO" sz="1200" dirty="0">
                <a:solidFill>
                  <a:srgbClr val="FF0000"/>
                </a:solidFill>
              </a:rPr>
              <a:t> </a:t>
            </a:r>
            <a:r>
              <a:rPr lang="ro-RO" sz="900" dirty="0">
                <a:solidFill>
                  <a:srgbClr val="FF0000"/>
                </a:solidFill>
              </a:rPr>
              <a:t>– a gyermek születési bizonyítványának másolata</a:t>
            </a:r>
            <a:br>
              <a:rPr lang="ro-RO" sz="900" dirty="0">
                <a:solidFill>
                  <a:srgbClr val="FF0000"/>
                </a:solidFill>
              </a:rPr>
            </a:br>
            <a:r>
              <a:rPr lang="ro-RO" sz="900" dirty="0">
                <a:solidFill>
                  <a:srgbClr val="FF0000"/>
                </a:solidFill>
              </a:rPr>
              <a:t>   – a szülők személyi igazolványának fénymásolata (elvált szülők esetében a bírósági határozat fénymásolata is szükséges, árva gyermek esetében szükséges az elhalálozási bizonyítvány)</a:t>
            </a:r>
            <a:br>
              <a:rPr lang="ro-RO" sz="900" dirty="0">
                <a:solidFill>
                  <a:srgbClr val="FF0000"/>
                </a:solidFill>
              </a:rPr>
            </a:br>
            <a:r>
              <a:rPr lang="ro-RO" sz="900" dirty="0">
                <a:solidFill>
                  <a:srgbClr val="FF0000"/>
                </a:solidFill>
              </a:rPr>
              <a:t>   – a gyermek pszichoszomatikus fejlődését igazoló dokumentum (ahol szükséges</a:t>
            </a:r>
            <a:r>
              <a:rPr lang="ro-RO" sz="900" dirty="0" smtClean="0">
                <a:solidFill>
                  <a:srgbClr val="FF0000"/>
                </a:solidFill>
              </a:rPr>
              <a:t>)</a:t>
            </a:r>
          </a:p>
          <a:p>
            <a:pPr algn="l"/>
            <a:r>
              <a:rPr lang="ro-RO" sz="900" dirty="0" smtClean="0">
                <a:solidFill>
                  <a:srgbClr val="FF0000"/>
                </a:solidFill>
              </a:rPr>
              <a:t>   - orvosi igazolás</a:t>
            </a:r>
            <a:endParaRPr lang="hu-HU" sz="900" dirty="0">
              <a:solidFill>
                <a:srgbClr val="FF0000"/>
              </a:solidFill>
            </a:endParaRPr>
          </a:p>
          <a:p>
            <a:r>
              <a:rPr lang="hu-HU" sz="1500" dirty="0" smtClean="0"/>
              <a:t>Igény esetén indítunk </a:t>
            </a:r>
            <a:r>
              <a:rPr lang="en-US" sz="1500" b="1" dirty="0" smtClean="0"/>
              <a:t>“</a:t>
            </a:r>
            <a:r>
              <a:rPr lang="hu-HU" sz="1500" b="1" dirty="0"/>
              <a:t>I</a:t>
            </a:r>
            <a:r>
              <a:rPr lang="hu-HU" sz="1500" b="1" dirty="0" smtClean="0"/>
              <a:t>skola utáni iskolát</a:t>
            </a:r>
            <a:r>
              <a:rPr lang="en-US" sz="1500" b="1" dirty="0" smtClean="0"/>
              <a:t>”</a:t>
            </a:r>
            <a:r>
              <a:rPr lang="en-US" sz="1500" dirty="0" smtClean="0"/>
              <a:t>, </a:t>
            </a:r>
            <a:r>
              <a:rPr lang="hu-HU" sz="1500" dirty="0" smtClean="0"/>
              <a:t>bővebb információt, az osztálytanítóktól kaphatnak.</a:t>
            </a:r>
          </a:p>
          <a:p>
            <a:pPr algn="l"/>
            <a:r>
              <a:rPr lang="hu-HU" sz="1500" dirty="0" smtClean="0"/>
              <a:t>	Azon gyerekeket kell beíratni, akik 2026. augusztus 31-ig betöltik a 6 évet, valamint bizonyos feltételek mellett azokat is, akik 20</a:t>
            </a:r>
            <a:r>
              <a:rPr lang="en-US" sz="1500" dirty="0" smtClean="0"/>
              <a:t>2</a:t>
            </a:r>
            <a:r>
              <a:rPr lang="hu-HU" sz="1500" dirty="0"/>
              <a:t>6</a:t>
            </a:r>
            <a:r>
              <a:rPr lang="hu-HU" sz="1500" dirty="0" smtClean="0"/>
              <a:t>. december 31-ig. Bővebb információkat kaphatnak az iskola titkárságán. Telefonszám</a:t>
            </a:r>
            <a:r>
              <a:rPr lang="hu-HU" sz="1500" dirty="0"/>
              <a:t>: 0266245260 </a:t>
            </a:r>
            <a:endParaRPr lang="hu-HU" sz="1500" dirty="0" smtClean="0"/>
          </a:p>
          <a:p>
            <a:pPr algn="l"/>
            <a:r>
              <a:rPr lang="hu-HU" sz="1500" dirty="0"/>
              <a:t>	 </a:t>
            </a:r>
            <a:r>
              <a:rPr lang="hu-HU" sz="1500" dirty="0" smtClean="0"/>
              <a:t>	            Az iskola titkárságának a programja:</a:t>
            </a:r>
          </a:p>
          <a:p>
            <a:pPr algn="l"/>
            <a:r>
              <a:rPr lang="hu-HU" sz="1500" dirty="0" smtClean="0"/>
              <a:t>	</a:t>
            </a:r>
            <a:r>
              <a:rPr lang="hu-HU" sz="1500" dirty="0"/>
              <a:t> </a:t>
            </a:r>
            <a:r>
              <a:rPr lang="hu-HU" sz="1500" dirty="0" smtClean="0"/>
              <a:t>           Hétfő:        		8-18</a:t>
            </a:r>
            <a:br>
              <a:rPr lang="hu-HU" sz="1500" dirty="0" smtClean="0"/>
            </a:br>
            <a:r>
              <a:rPr lang="hu-HU" sz="1500" dirty="0" smtClean="0"/>
              <a:t>	</a:t>
            </a:r>
            <a:r>
              <a:rPr lang="hu-HU" sz="1500" dirty="0"/>
              <a:t> </a:t>
            </a:r>
            <a:r>
              <a:rPr lang="hu-HU" sz="1500" dirty="0" smtClean="0"/>
              <a:t>           Kedd:   		8-18</a:t>
            </a:r>
            <a:br>
              <a:rPr lang="hu-HU" sz="1500" dirty="0" smtClean="0"/>
            </a:br>
            <a:r>
              <a:rPr lang="hu-HU" sz="1500" dirty="0" smtClean="0"/>
              <a:t>	</a:t>
            </a:r>
            <a:r>
              <a:rPr lang="hu-HU" sz="1500" dirty="0"/>
              <a:t> </a:t>
            </a:r>
            <a:r>
              <a:rPr lang="hu-HU" sz="1500" dirty="0" smtClean="0"/>
              <a:t>           Szerda: 		8-18</a:t>
            </a:r>
          </a:p>
          <a:p>
            <a:pPr algn="l"/>
            <a:r>
              <a:rPr lang="hu-HU" sz="1500" dirty="0" smtClean="0"/>
              <a:t>	</a:t>
            </a:r>
            <a:r>
              <a:rPr lang="hu-HU" sz="1500" dirty="0"/>
              <a:t> </a:t>
            </a:r>
            <a:r>
              <a:rPr lang="hu-HU" sz="1500" dirty="0" smtClean="0"/>
              <a:t>           Csütörtök:</a:t>
            </a:r>
            <a:r>
              <a:rPr lang="hu-HU" sz="1500" dirty="0"/>
              <a:t> </a:t>
            </a:r>
            <a:r>
              <a:rPr lang="hu-HU" sz="1500" dirty="0" smtClean="0"/>
              <a:t>	                8-18</a:t>
            </a:r>
          </a:p>
          <a:p>
            <a:pPr algn="l"/>
            <a:r>
              <a:rPr lang="hu-HU" sz="1500" dirty="0" smtClean="0">
                <a:solidFill>
                  <a:srgbClr val="00B050"/>
                </a:solidFill>
              </a:rPr>
              <a:t>0800816266  </a:t>
            </a:r>
            <a:r>
              <a:rPr lang="hu-HU" sz="1500" dirty="0" smtClean="0"/>
              <a:t>         Péntek: 	                8-17</a:t>
            </a:r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79483" y="116632"/>
            <a:ext cx="788626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dirty="0"/>
              <a:t>Beiratkozás az </a:t>
            </a:r>
            <a:r>
              <a:rPr lang="hu-HU" sz="3600" dirty="0" smtClean="0"/>
              <a:t>ELŐKÉSZÍTŐ </a:t>
            </a:r>
            <a:r>
              <a:rPr lang="hu-HU" sz="3600" dirty="0"/>
              <a:t>OSZTÁLYBA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301208"/>
            <a:ext cx="2382649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94" y="5041574"/>
            <a:ext cx="1737838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581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rbulencia">
  <a:themeElements>
    <a:clrScheme name="Turbulenci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urbulenci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urbulenci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1090</TotalTime>
  <Words>4</Words>
  <Application>Microsoft Office PowerPoint</Application>
  <PresentationFormat>Diavetítés a képernyőre (4:3 oldalarány)</PresentationFormat>
  <Paragraphs>12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Turbulencia</vt:lpstr>
      <vt:lpstr>Beiratkozás az ELŐKÉSZÍTŐ OSZTÁLYBA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Beiratkozás az ELŐKÉSZÍTŐ OSZTÁLYBA</dc:title>
  <dc:creator>User</dc:creator>
  <cp:lastModifiedBy>User</cp:lastModifiedBy>
  <cp:revision>72</cp:revision>
  <cp:lastPrinted>2026-03-16T08:59:20Z</cp:lastPrinted>
  <dcterms:created xsi:type="dcterms:W3CDTF">2018-03-07T11:38:54Z</dcterms:created>
  <dcterms:modified xsi:type="dcterms:W3CDTF">2026-03-16T09:12:55Z</dcterms:modified>
</cp:coreProperties>
</file>